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6"/>
  </p:notesMasterIdLst>
  <p:sldIdLst>
    <p:sldId id="258" r:id="rId4"/>
    <p:sldId id="297" r:id="rId5"/>
    <p:sldId id="257" r:id="rId7"/>
    <p:sldId id="316" r:id="rId8"/>
    <p:sldId id="318" r:id="rId9"/>
    <p:sldId id="1371" r:id="rId10"/>
    <p:sldId id="1372" r:id="rId11"/>
    <p:sldId id="1362" r:id="rId12"/>
    <p:sldId id="1366" r:id="rId13"/>
    <p:sldId id="1365" r:id="rId14"/>
    <p:sldId id="1367" r:id="rId15"/>
    <p:sldId id="1373" r:id="rId16"/>
    <p:sldId id="1370" r:id="rId17"/>
    <p:sldId id="1369" r:id="rId18"/>
    <p:sldId id="281" r:id="rId19"/>
    <p:sldId id="334" r:id="rId20"/>
    <p:sldId id="328" r:id="rId21"/>
    <p:sldId id="1374" r:id="rId22"/>
  </p:sldIdLst>
  <p:sldSz cx="12192000" cy="6858000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  <p:embeddedFont>
      <p:font typeface="方正苏新诗柳楷简体" panose="02000000000000000000" pitchFamily="2" charset="-122"/>
      <p:regular r:id="rId32"/>
    </p:embeddedFont>
    <p:embeddedFont>
      <p:font typeface="等线" panose="02010600030101010101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DD2E9"/>
    <a:srgbClr val="6A78BE"/>
    <a:srgbClr val="AEB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0" autoAdjust="0"/>
  </p:normalViewPr>
  <p:slideViewPr>
    <p:cSldViewPr snapToGrid="0" showGuides="1">
      <p:cViewPr varScale="1">
        <p:scale>
          <a:sx n="114" d="100"/>
          <a:sy n="114" d="100"/>
        </p:scale>
        <p:origin x="-58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46.xml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AE764-4ABE-44F1-8D57-656AC053BE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A8AE7-C33F-4E22-98A1-9B93CCC0F6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135" y="177800"/>
            <a:ext cx="1706880" cy="6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1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7b0a2020202022776f7264617274223a2022220a7d0a"/>
          <p:cNvSpPr/>
          <p:nvPr/>
        </p:nvSpPr>
        <p:spPr>
          <a:xfrm>
            <a:off x="2300491" y="1628021"/>
            <a:ext cx="7529830" cy="33846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solidFill>
                    <a:srgbClr val="E2ECF6"/>
                  </a:solidFill>
                </a:ln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solidFill>
                    <a:srgbClr val="E2ECF6"/>
                  </a:solidFill>
                </a:ln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solidFill>
                    <a:srgbClr val="E2ECF6"/>
                  </a:solidFill>
                </a:ln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endParaRPr kumimoji="0" lang="en-US" altLang="zh-CN" sz="6600" b="1" i="0" u="none" strike="noStrike" kern="1200" cap="none" spc="0" normalizeH="0" baseline="0" noProof="0" dirty="0" smtClean="0">
              <a:ln>
                <a:solidFill>
                  <a:srgbClr val="E2ECF6"/>
                </a:solidFill>
              </a:ln>
              <a:solidFill>
                <a:srgbClr val="FF0000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solidFill>
                    <a:srgbClr val="E2ECF6"/>
                  </a:solidFill>
                </a:ln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文艺复兴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solidFill>
                    <a:srgbClr val="E2ECF6"/>
                  </a:solidFill>
                </a:ln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运动</a:t>
            </a:r>
            <a:endParaRPr kumimoji="0" lang="zh-CN" altLang="en-US" sz="6600" b="1" i="0" u="none" strike="noStrike" kern="1200" cap="none" spc="0" normalizeH="0" baseline="0" noProof="0" dirty="0">
              <a:ln>
                <a:solidFill>
                  <a:srgbClr val="E2ECF6"/>
                </a:solidFill>
              </a:ln>
              <a:solidFill>
                <a:srgbClr val="FF0000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457" y="1809737"/>
            <a:ext cx="2695403" cy="35963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7236" y="5416694"/>
            <a:ext cx="36398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意大利怪才巨匠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达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芬奇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432" y="1784780"/>
            <a:ext cx="3202912" cy="36212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84326" y="5662915"/>
            <a:ext cx="3639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米开朗琪罗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805" y="1809736"/>
            <a:ext cx="3202912" cy="3606957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822773" y="1026412"/>
            <a:ext cx="6419540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艺术领域：美术三杰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4805" y="5727439"/>
            <a:ext cx="3202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拉斐尔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542800" y="1297335"/>
            <a:ext cx="7839929" cy="7607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由点字手写漆书" panose="00020600040101010101" charset="-122"/>
                <a:ea typeface="字由点字手写漆书" panose="00020600040101010101" charset="-122"/>
                <a:cs typeface="+mj-cs"/>
              </a:defRPr>
            </a:lvl1pPr>
          </a:lstStyle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世纪文艺复兴运动扩展到其他国家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1805" y="1909522"/>
            <a:ext cx="3499407" cy="40724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2800" y="2176047"/>
            <a:ext cx="7899005" cy="3539430"/>
          </a:xfrm>
          <a:prstGeom prst="rect">
            <a:avLst/>
          </a:prstGeom>
          <a:noFill/>
          <a:ln w="38100">
            <a:noFill/>
            <a:prstDash val="sysDot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世纪英国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文学史上最杰出的戏剧家，也是西方文艺史上最杰出的作家之一，全世界最卓越的文学家之一。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代表作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哈姆雷特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 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罗密欧与朱丽叶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1216" y="1429249"/>
            <a:ext cx="10391977" cy="2677656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人是一件多么了不起的杰作！在理性上多么高贵！在才能上多么无限！多么文雅的举动！在行为上多么像一个天使！在智慧上多么像一个天神！宇宙的精华！万物的灵长！</a:t>
            </a:r>
            <a:r>
              <a:rPr lang="zh-CN" altLang="zh-CN" sz="2800" b="1" kern="1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en-US" altLang="zh-CN" sz="2800" b="1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</a:t>
            </a:r>
            <a:r>
              <a:rPr lang="zh-CN" altLang="zh-CN" sz="2800" b="1" kern="1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《哈姆雷特》第二幕第二场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314" y="4444033"/>
            <a:ext cx="68310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莎士比亚充分赞美人、肯定人的价值，充分体现了人文主义者的情感。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3718" y="942334"/>
            <a:ext cx="60945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二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.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文艺复兴的内容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3" name="Text Box 5"/>
          <p:cNvSpPr txBox="1"/>
          <p:nvPr>
            <p:custDataLst>
              <p:tags r:id="rId1"/>
            </p:custDataLst>
          </p:nvPr>
        </p:nvSpPr>
        <p:spPr>
          <a:xfrm>
            <a:off x="1112621" y="2247602"/>
            <a:ext cx="5834063" cy="116955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 　　     反对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　 　     反对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6"/>
          <p:cNvSpPr/>
          <p:nvPr>
            <p:custDataLst>
              <p:tags r:id="rId2"/>
            </p:custDataLst>
          </p:nvPr>
        </p:nvSpPr>
        <p:spPr>
          <a:xfrm>
            <a:off x="1706425" y="2253695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人性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7"/>
          <p:cNvSpPr/>
          <p:nvPr>
            <p:custDataLst>
              <p:tags r:id="rId3"/>
            </p:custDataLst>
          </p:nvPr>
        </p:nvSpPr>
        <p:spPr>
          <a:xfrm>
            <a:off x="4242223" y="2247602"/>
            <a:ext cx="124301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神性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8"/>
          <p:cNvSpPr/>
          <p:nvPr>
            <p:custDataLst>
              <p:tags r:id="rId4"/>
            </p:custDataLst>
          </p:nvPr>
        </p:nvSpPr>
        <p:spPr>
          <a:xfrm>
            <a:off x="1706425" y="2923031"/>
            <a:ext cx="15128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人权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9"/>
          <p:cNvSpPr/>
          <p:nvPr>
            <p:custDataLst>
              <p:tags r:id="rId5"/>
            </p:custDataLst>
          </p:nvPr>
        </p:nvSpPr>
        <p:spPr>
          <a:xfrm>
            <a:off x="4242223" y="2893278"/>
            <a:ext cx="1189038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神权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>
            <p:custDataLst>
              <p:tags r:id="rId6"/>
            </p:custDataLst>
          </p:nvPr>
        </p:nvSpPr>
        <p:spPr>
          <a:xfrm>
            <a:off x="1112621" y="1602610"/>
            <a:ext cx="857744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文艺复兴运动的主要内容是什么？核心思想是什么？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2"/>
          <p:cNvSpPr txBox="1"/>
          <p:nvPr>
            <p:custDataLst>
              <p:tags r:id="rId7"/>
            </p:custDataLst>
          </p:nvPr>
        </p:nvSpPr>
        <p:spPr>
          <a:xfrm>
            <a:off x="1112621" y="3509701"/>
            <a:ext cx="4013200" cy="523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核心：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人文主义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2" name="Group 2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7255158" y="2133571"/>
          <a:ext cx="4371975" cy="4173855"/>
        </p:xfrm>
        <a:graphic>
          <a:graphicData uri="http://schemas.openxmlformats.org/drawingml/2006/table">
            <a:tbl>
              <a:tblPr/>
              <a:tblGrid>
                <a:gridCol w="1995805"/>
                <a:gridCol w="2376170"/>
              </a:tblGrid>
              <a:tr h="64706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观念的转变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中世纪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文艺复兴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7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禁欲苦行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现世幸福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压抑人性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张扬人性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麻木顺从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追求自由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愚昧迷信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理性科学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神权至上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人性至上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50625" marR="50625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112621" y="4092634"/>
            <a:ext cx="5618283" cy="19373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是一场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资产阶级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反对教会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神权至上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和提倡人文主义的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新文化运动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579119" y="1405332"/>
            <a:ext cx="11144821" cy="37167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90000" tIns="46800" rIns="90000" bIns="46800" rtlCol="0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2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方正颜真卿楷书 简繁" panose="02000500000000000000" charset="-122"/>
                <a:ea typeface="方正颜真卿楷书 简繁" panose="02000500000000000000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方正颜真卿楷书 简繁" panose="02000500000000000000" charset="-122"/>
                <a:ea typeface="方正颜真卿楷书 简繁" panose="02000500000000000000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方正颜真卿楷书 简繁" panose="02000500000000000000" charset="-122"/>
                <a:ea typeface="方正颜真卿楷书 简繁" panose="02000500000000000000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方正颜真卿楷书 简繁" panose="02000500000000000000" charset="-122"/>
                <a:ea typeface="方正颜真卿楷书 简繁" panose="02000500000000000000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方正颜真卿楷书 简繁" panose="02000500000000000000" charset="-122"/>
                <a:ea typeface="方正颜真卿楷书 简繁" panose="02000500000000000000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  <a:tabLst>
                <a:tab pos="3869690" algn="l"/>
              </a:tabLst>
            </a:pPr>
            <a:r>
              <a:rPr lang="zh-CN" altLang="zh-CN" sz="2700" b="1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材料一：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文艺复兴就是高举人文主义这面思想解放的旗帜，打破中世纪神学桎梏</a:t>
            </a:r>
            <a:r>
              <a:rPr lang="en-US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创造了远比千年中世纪更多、更绚丽多彩的成就，对欧洲文化宝库做出了巨大的贡献</a:t>
            </a:r>
            <a:r>
              <a:rPr lang="zh-CN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7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康天意《文明的狂飙疾进时代》</a:t>
            </a:r>
            <a:endParaRPr lang="zh-CN" altLang="zh-CN" sz="2700" kern="100" dirty="0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  <a:tabLst>
                <a:tab pos="3869690" algn="l"/>
              </a:tabLst>
            </a:pPr>
            <a:r>
              <a:rPr lang="zh-CN" altLang="zh-CN" sz="2700" b="1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材料二：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它（文艺复兴）改变了人们对于生活的态度，从而适应了一个新的、初见曙光的资本主义时代。</a:t>
            </a:r>
            <a:r>
              <a:rPr lang="en-US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《世界史·近代史编》</a:t>
            </a:r>
            <a:endParaRPr lang="zh-CN" altLang="zh-CN" sz="2700" kern="100" dirty="0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  <a:tabLst>
                <a:tab pos="3869690" algn="l"/>
              </a:tabLst>
            </a:pPr>
            <a:r>
              <a:rPr lang="zh-CN" altLang="zh-CN" sz="2700" b="1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材料三：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文艺复兴也是科学的伟大复兴，他把人们从上千年的封建枷锁和神学的桎梏中解放出来，使人重新认识了世界，认识了人自身。因而，给了人们无穷的力量和勇气，为人类的才能和智慧的发挥开辟了广阔的前景</a:t>
            </a:r>
            <a:r>
              <a:rPr lang="zh-CN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700" kern="1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钱学森</a:t>
            </a:r>
            <a:r>
              <a:rPr lang="zh-CN" altLang="zh-CN" sz="2700" kern="100" dirty="0" smtClean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《大成智慧学》</a:t>
            </a:r>
            <a:endParaRPr lang="zh-CN" altLang="zh-CN" sz="2700" kern="100" dirty="0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9120" y="88211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文艺复兴的意义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119" y="5152764"/>
            <a:ext cx="96199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3869690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①猛烈冲击了封建神学，促进了人们思想解放；</a:t>
            </a:r>
            <a:endParaRPr lang="en-US" altLang="zh-CN" sz="2400" b="1" kern="1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tabLst>
                <a:tab pos="3869690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②推动了欧洲文化领域的繁荣；</a:t>
            </a:r>
            <a:endParaRPr lang="en-US" altLang="zh-CN" sz="2400" b="1" kern="1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tabLst>
                <a:tab pos="3869690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③为欧洲资本主义的产生奠定了思想文化基础。</a:t>
            </a:r>
            <a:endParaRPr lang="zh-CN" altLang="zh-CN" sz="2400" b="1" kern="1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uiExpand="1" build="p"/>
      <p:bldP spid="2" grpI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6402" y="1539366"/>
            <a:ext cx="900722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文艺复兴时期的人们认为：人类可以成就伟大的事业。这充分体现出的精神是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     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唯物主义        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人文主义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唯心主义        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浪漫主义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66563" y="2796620"/>
            <a:ext cx="884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4878" y="1381298"/>
            <a:ext cx="11088414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．文艺复兴时期，达·芬奇等艺术大师创作了许多杰出作品。16世纪以后，文艺复兴从意大利传播到欧洲其他国家，在文学、艺术、思想、科学等许多方面硕果累累。由此可见，文艺复兴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．主要在艺术领域成果突出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．以复兴古希腊、罗马文化为目的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．让世界开始连为一个整体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．推动欧洲科学文化思想的繁荣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740943" y="2697612"/>
            <a:ext cx="16435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311" y="1460115"/>
            <a:ext cx="8661861" cy="4486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51585" y="2627220"/>
            <a:ext cx="7446433" cy="249594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noAutofit/>
          </a:bodyPr>
          <a:lstStyle/>
          <a:p>
            <a:pPr indent="-812800" algn="just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基础型作业：完成课后活动，并标明所考查知识点。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812800" algn="just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发展型作业：完成课时练习。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76017" y="1171635"/>
            <a:ext cx="10591066" cy="501943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120000" tIns="62400" rIns="120000" bIns="624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753745" algn="just" defTabSz="68580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了解中世纪晚期农村垦殖运动的发展，认识欧洲中世纪晚期在农业和手工业领域出现的新变化，能够概括出租地农场和手工工场的特点，培养学生唯物史观的学科素养。</a:t>
            </a:r>
            <a:endParaRPr lang="zh-CN" altLang="en-US" sz="2665" b="1" spc="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0" indent="-753745" algn="just" defTabSz="68580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通过土地关系的变化和手工业的发展，能够分析和总结西欧早期资本主义萌芽的特点和意义，培养学生历史解释和史料实证。</a:t>
            </a:r>
            <a:endParaRPr lang="zh-CN" altLang="en-US" sz="2665" b="1" spc="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0" indent="-753745" algn="just" defTabSz="68580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665" b="1" spc="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理解中世纪富裕农民和市民阶层的出现及其意义，认识欧洲经济和社会的发展为向近代社会过渡奠定了基础，培养学生唯物史观的学科素养。</a:t>
            </a:r>
            <a:endParaRPr lang="zh-CN" altLang="en-US" sz="2665" b="1" spc="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0" indent="0" algn="just" defTabSz="685800">
              <a:lnSpc>
                <a:spcPct val="150000"/>
              </a:lnSpc>
              <a:spcAft>
                <a:spcPts val="1335"/>
              </a:spcAft>
              <a:buNone/>
            </a:pPr>
            <a:endParaRPr lang="zh-CN" altLang="en-US" sz="3200" b="1" spc="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2550" y="1930786"/>
            <a:ext cx="958696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kern="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历史学家认为：</a:t>
            </a:r>
            <a:r>
              <a:rPr lang="en-US" altLang="zh-CN" sz="2800" b="1" kern="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14-16</a:t>
            </a:r>
            <a:r>
              <a:rPr lang="zh-CN" altLang="zh-CN" sz="2800" b="1" kern="0" spc="3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世纪，欧洲处于“人和世界被发现”的时代。在这里“人的被发现”指的是什么？文艺复兴运动。为什么我们认为文艺复兴运动发现“人”，这场运动是谁发起的，为什么要复兴文化？</a:t>
            </a:r>
            <a:endParaRPr lang="zh-CN" altLang="zh-CN" sz="28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8024" y="1291969"/>
            <a:ext cx="60945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一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.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文艺复兴的兴起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3241" y="2499652"/>
            <a:ext cx="1394787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兴起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3241" y="3511290"/>
            <a:ext cx="1802291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发源地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3918" y="2499652"/>
            <a:ext cx="3197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14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世纪中期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6900" y="3511289"/>
            <a:ext cx="2367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意大利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3241" y="4552107"/>
            <a:ext cx="1394787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传播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24864" y="4570935"/>
            <a:ext cx="6493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15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16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世纪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英国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等西欧地区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006" y="1061961"/>
            <a:ext cx="10870538" cy="3416320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2400" noProof="1">
                <a:latin typeface="楷体" panose="02010609060101010101" pitchFamily="49" charset="-122"/>
                <a:ea typeface="楷体" panose="02010609060101010101" pitchFamily="49" charset="-122"/>
              </a:rPr>
              <a:t>材料一：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意大利，工商业发展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那里最早出现资本主义萌芽。那里的新兴资产阶级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大商人、企业主、银行家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他们要求物质享受和优美的艺术欣赏，这就需要为他们服务的教师，医生，建筑师，艺术家等为他们的现实生活增添乐趣。这客观上需要促使一种不同于封建文化的新文化产生并且发展起来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0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00000"/>
              </a:lnSpc>
            </a:pP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——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李纯武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简明世界通史</a:t>
            </a:r>
            <a:r>
              <a:rPr lang="en-US" altLang="zh-CN" sz="2400" b="0" noProof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0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材料二：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意大利是古罗马文化的中心和继承者，较多地保留了古罗马文化；它那优越的地理位置和在地中海贸易中的特殊地位，有利于直接吸收、或通过拜占廷和阿拉伯人吸收希腊文化，这些也是意大利文艺复兴发生的一个有利条件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孔祥民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世界中古史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b="0" noProof="1"/>
          </a:p>
        </p:txBody>
      </p:sp>
      <p:sp>
        <p:nvSpPr>
          <p:cNvPr id="3" name="Text 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8335" y="5104565"/>
            <a:ext cx="957537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思想：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资产阶级不满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罗马教会对精神世界的控制（提倡发扬人的个性，追求享受现世生活。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88335" y="4642900"/>
            <a:ext cx="9575371" cy="46166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经济：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工商业发展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，出现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资本主义萌芽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88335" y="5935562"/>
            <a:ext cx="9575371" cy="46166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文化传统：意大利保留大量古典文化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335" y="4107703"/>
            <a:ext cx="587868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2DB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文艺复兴运动为什么起源于意大利？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C2DB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234" y="2029995"/>
            <a:ext cx="94092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早期的资产阶级不满足罗马教廷对精神世界的控制，他们想要享受当下的生活，赚更多的钱，获得好的社会地位，那么在当时他们如何表达出自己的追求，能公开地反对教会及神学统治吗？他们是怎么做的？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2234" y="4834495"/>
            <a:ext cx="9409230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采取复兴古希腊罗马文化的方式，发起一场反对教会“神权至上”和提倡人文主义的新文化运动。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523" y="1178496"/>
            <a:ext cx="60945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二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.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文艺复兴的内容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89554" y="3139071"/>
            <a:ext cx="718458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抨击教会的贪婪腐化，代表了新兴资产阶级的利益。</a:t>
            </a:r>
            <a:endParaRPr lang="zh-CN" altLang="zh-CN" sz="28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9555" y="2280749"/>
            <a:ext cx="1949477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Traditional Arabic" panose="020F0502020204030204" pitchFamily="18" charset="-78"/>
              </a:rPr>
              <a:t>代表作：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raditional Arabic" panose="020F0502020204030204" pitchFamily="18" charset="-7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6692" y="2280749"/>
            <a:ext cx="23081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6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神曲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endParaRPr lang="zh-CN" altLang="zh-CN" sz="3600" b="1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3750" y="4524066"/>
            <a:ext cx="72403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“中世纪最后一位诗人，同时又是新时代最初的诗人。”——恩格斯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9218" descr="拿神曲的但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106" y="2200199"/>
            <a:ext cx="2773368" cy="370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标题 9217"/>
          <p:cNvSpPr txBox="1"/>
          <p:nvPr/>
        </p:nvSpPr>
        <p:spPr>
          <a:xfrm>
            <a:off x="805106" y="1215776"/>
            <a:ext cx="8318377" cy="722238"/>
          </a:xfrm>
          <a:prstGeom prst="rect">
            <a:avLst/>
          </a:prstGeom>
          <a:solidFill>
            <a:schemeClr val="bg1"/>
          </a:solidFill>
          <a:ln w="57150">
            <a:solidFill>
              <a:srgbClr val="6A78BE"/>
            </a:solidFill>
          </a:ln>
        </p:spPr>
        <p:txBody>
          <a:bodyPr vert="horz" wrap="square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文艺复兴的</a:t>
            </a:r>
            <a:r>
              <a:rPr lang="zh-CN" altLang="en-US" sz="4000" b="1" dirty="0">
                <a:solidFill>
                  <a:srgbClr val="FF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先驱</a:t>
            </a:r>
            <a:r>
              <a:rPr lang="zh-CN" altLang="en-US" sz="40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但丁</a:t>
            </a:r>
            <a:r>
              <a:rPr lang="en-US" altLang="zh-CN" sz="40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——《</a:t>
            </a:r>
            <a:r>
              <a:rPr lang="zh-CN" altLang="en-US" sz="40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神曲</a:t>
            </a:r>
            <a:r>
              <a:rPr lang="en-US" altLang="zh-CN" sz="40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endParaRPr lang="zh-CN" altLang="en-US" sz="40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12" grpId="0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8069" y="1181655"/>
            <a:ext cx="4094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文艺复兴的代表人物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8069" y="1845710"/>
            <a:ext cx="3174348" cy="4545816"/>
            <a:chOff x="345577" y="1485290"/>
            <a:chExt cx="3747029" cy="54065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5577" y="1485290"/>
              <a:ext cx="3747029" cy="441614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99169" y="5610687"/>
              <a:ext cx="3639844" cy="1281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文艺复兴的先驱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但丁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6" descr="01300000060155120071023988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684" y="2021747"/>
            <a:ext cx="2951741" cy="3204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4892869" y="5421317"/>
            <a:ext cx="224345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由点字手写漆书" panose="00020600040101010101" charset="-122"/>
                <a:ea typeface="字由点字手写漆书" panose="00020600040101010101" charset="-122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薄伽丘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2907" y="2021747"/>
            <a:ext cx="2951741" cy="3204594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8467540" y="5363551"/>
            <a:ext cx="28071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由点字手写漆书" panose="00020600040101010101" charset="-122"/>
                <a:ea typeface="字由点字手写漆书" panose="00020600040101010101" charset="-122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人文主义之父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彼得拉特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2870" y="1181655"/>
            <a:ext cx="6419540" cy="646331"/>
          </a:xfrm>
          <a:prstGeom prst="rect">
            <a:avLst/>
          </a:prstGeom>
          <a:solidFill>
            <a:srgbClr val="CDD2E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文学领域：文学三杰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553" y="1945970"/>
            <a:ext cx="3103133" cy="4541914"/>
          </a:xfrm>
          <a:prstGeom prst="rect">
            <a:avLst/>
          </a:prstGeom>
        </p:spPr>
      </p:pic>
      <p:sp>
        <p:nvSpPr>
          <p:cNvPr id="3" name="标题 9217"/>
          <p:cNvSpPr txBox="1"/>
          <p:nvPr/>
        </p:nvSpPr>
        <p:spPr>
          <a:xfrm>
            <a:off x="1579417" y="1062068"/>
            <a:ext cx="8528859" cy="722238"/>
          </a:xfrm>
          <a:prstGeom prst="rect">
            <a:avLst/>
          </a:prstGeom>
          <a:solidFill>
            <a:schemeClr val="bg1"/>
          </a:solidFill>
          <a:ln w="57150">
            <a:solidFill>
              <a:srgbClr val="6A78BE"/>
            </a:solidFill>
          </a:ln>
        </p:spPr>
        <p:txBody>
          <a:bodyPr vert="horz" wrap="square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芬奇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蒙娜丽莎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最后的晚餐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93683" y="5270842"/>
            <a:ext cx="2343867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崇尚美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457" y="1784412"/>
            <a:ext cx="7443861" cy="4703472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029481" y="5270841"/>
            <a:ext cx="578346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用写实的技法揭露人性善恶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  <p:tag name="TABLE_ENDDRAG_ORIGIN_RECT" val="344*324"/>
  <p:tag name="TABLE_ENDDRAG_RECT" val="578*205*344*324"/>
</p:tagLst>
</file>

<file path=ppt/tags/tag46.xml><?xml version="1.0" encoding="utf-8"?>
<p:tagLst xmlns:p="http://schemas.openxmlformats.org/presentationml/2006/main">
  <p:tag name="COMMONDATA" val="eyJoZGlkIjoiZjY4N2NjNDI0ZjBiOGU4YWQ1OTU5N2MzZmE1Yjc2ZGMifQ=="/>
  <p:tag name="commondata" val="eyJoZGlkIjoiMDc0YmVkNzIyYTUyMGViMjlkZjRjOWNkOGFjNWZiMm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2159</Words>
  <Application>WPS 演示</Application>
  <PresentationFormat>自定义</PresentationFormat>
  <Paragraphs>165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黑体</vt:lpstr>
      <vt:lpstr>楷体</vt:lpstr>
      <vt:lpstr>Times New Roman</vt:lpstr>
      <vt:lpstr>Traditional Arabic</vt:lpstr>
      <vt:lpstr>Calibri</vt:lpstr>
      <vt:lpstr>方正宋刻本秀楷简体</vt:lpstr>
      <vt:lpstr>方正苏新诗柳楷简体</vt:lpstr>
      <vt:lpstr>字由点字手写漆书</vt:lpstr>
      <vt:lpstr>方正颜真卿楷书 简繁</vt:lpstr>
      <vt:lpstr>微软雅黑</vt:lpstr>
      <vt:lpstr>Arial Unicode MS</vt:lpstr>
      <vt:lpstr>等线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51</cp:revision>
  <dcterms:created xsi:type="dcterms:W3CDTF">2022-10-06T01:20:00Z</dcterms:created>
  <dcterms:modified xsi:type="dcterms:W3CDTF">2024-07-03T08:39:52Z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3BAD27C4715641FFA0D3366165A1B9C1_13</vt:lpwstr>
  </property>
  <property fmtid="{D5CDD505-2E9C-101B-9397-08002B2CF9AE}" pid="3" name="KSOProductBuildVer">
    <vt:lpwstr>2052-12.1.0.16929</vt:lpwstr>
  </property>
</Properties>
</file>